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243" r:id="rId1"/>
    <p:sldMasterId id="2147490731" r:id="rId2"/>
  </p:sldMasterIdLst>
  <p:notesMasterIdLst>
    <p:notesMasterId r:id="rId15"/>
  </p:notesMasterIdLst>
  <p:handoutMasterIdLst>
    <p:handoutMasterId r:id="rId16"/>
  </p:handoutMasterIdLst>
  <p:sldIdLst>
    <p:sldId id="1074" r:id="rId3"/>
    <p:sldId id="1083" r:id="rId4"/>
    <p:sldId id="1082" r:id="rId5"/>
    <p:sldId id="1073" r:id="rId6"/>
    <p:sldId id="1058" r:id="rId7"/>
    <p:sldId id="984" r:id="rId8"/>
    <p:sldId id="1060" r:id="rId9"/>
    <p:sldId id="1065" r:id="rId10"/>
    <p:sldId id="977" r:id="rId11"/>
    <p:sldId id="1084" r:id="rId12"/>
    <p:sldId id="1076" r:id="rId13"/>
    <p:sldId id="1077" r:id="rId14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bg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ＭＳ Ｐゴシック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bg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ＭＳ Ｐゴシック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bg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ＭＳ Ｐゴシック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bg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ＭＳ Ｐゴシック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bg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umimoji="1" sz="4000" kern="1200">
        <a:solidFill>
          <a:schemeClr val="bg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umimoji="1" sz="4000" kern="1200">
        <a:solidFill>
          <a:schemeClr val="bg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umimoji="1" sz="4000" kern="1200">
        <a:solidFill>
          <a:schemeClr val="bg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umimoji="1" sz="4000" kern="1200">
        <a:solidFill>
          <a:schemeClr val="bg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3300"/>
    <a:srgbClr val="FF3300"/>
    <a:srgbClr val="E5E5E5"/>
    <a:srgbClr val="996633"/>
    <a:srgbClr val="FFCC00"/>
    <a:srgbClr val="161BDC"/>
    <a:srgbClr val="0E118C"/>
    <a:srgbClr val="CC3300"/>
    <a:srgbClr val="FFFF66"/>
    <a:srgbClr val="DCDCD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76655" autoAdjust="0"/>
  </p:normalViewPr>
  <p:slideViewPr>
    <p:cSldViewPr>
      <p:cViewPr>
        <p:scale>
          <a:sx n="50" d="100"/>
          <a:sy n="50" d="100"/>
        </p:scale>
        <p:origin x="-1086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3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defTabSz="931863">
              <a:defRPr kumimoji="0" sz="1200">
                <a:solidFill>
                  <a:schemeClr val="tx1"/>
                </a:solidFill>
                <a:effectLst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kumimoji="0" sz="1200">
                <a:solidFill>
                  <a:schemeClr val="tx1"/>
                </a:solidFill>
                <a:effectLst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0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 defTabSz="931863">
              <a:defRPr kumimoji="0" sz="1200">
                <a:solidFill>
                  <a:schemeClr val="tx1"/>
                </a:solidFill>
                <a:effectLst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0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kumimoji="0" sz="1200">
                <a:solidFill>
                  <a:schemeClr val="tx1"/>
                </a:solidFill>
                <a:effectLst/>
                <a:ea typeface="+mn-ea"/>
              </a:defRPr>
            </a:lvl1pPr>
          </a:lstStyle>
          <a:p>
            <a:pPr>
              <a:defRPr/>
            </a:pPr>
            <a:fld id="{1869DCBE-B9B4-40A3-867A-F62E9D1D2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4908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defTabSz="931863">
              <a:defRPr kumimoji="0" sz="1200">
                <a:solidFill>
                  <a:schemeClr val="tx1"/>
                </a:solidFill>
                <a:effectLst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kumimoji="0" sz="1200">
                <a:solidFill>
                  <a:schemeClr val="tx1"/>
                </a:solidFill>
                <a:effectLst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4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4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 defTabSz="931863">
              <a:defRPr kumimoji="0" sz="1200">
                <a:solidFill>
                  <a:schemeClr val="tx1"/>
                </a:solidFill>
                <a:effectLst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kumimoji="0" sz="1200">
                <a:solidFill>
                  <a:schemeClr val="tx1"/>
                </a:solidFill>
                <a:effectLst/>
                <a:ea typeface="+mn-ea"/>
              </a:defRPr>
            </a:lvl1pPr>
          </a:lstStyle>
          <a:p>
            <a:pPr>
              <a:defRPr/>
            </a:pPr>
            <a:fld id="{AA30F324-A1F5-4D29-9F7C-F7D77C4EE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4490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F92C62F8-6F59-4C11-9927-591BF77CE9C0}" type="slidenum">
              <a:rPr kumimoji="0" lang="en-US" altLang="en-US" sz="1200" smtClean="0">
                <a:solidFill>
                  <a:schemeClr val="tx1"/>
                </a:solidFill>
                <a:cs typeface="Arial" charset="0"/>
              </a:rPr>
              <a:pPr/>
              <a:t>1</a:t>
            </a:fld>
            <a:endParaRPr kumimoji="0" lang="en-US" altLang="en-US" sz="1200" smtClean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46AD12FD-87E3-4B25-85BE-0A0D8124014E}" type="slidenum">
              <a:rPr kumimoji="0" lang="en-US" altLang="en-US" sz="1200" smtClean="0">
                <a:solidFill>
                  <a:schemeClr val="tx1"/>
                </a:solidFill>
              </a:rPr>
              <a:pPr/>
              <a:t>10</a:t>
            </a:fld>
            <a:endParaRPr kumimoji="0" lang="en-US" alt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5B7313F2-F902-4EB0-814D-87901259DCA1}" type="slidenum">
              <a:rPr kumimoji="0" lang="en-US" altLang="en-US" sz="1200" smtClean="0">
                <a:solidFill>
                  <a:schemeClr val="tx1"/>
                </a:solidFill>
              </a:rPr>
              <a:pPr/>
              <a:t>11</a:t>
            </a:fld>
            <a:endParaRPr kumimoji="0" lang="en-US" alt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B2ECBBAC-7271-48EF-AB46-2440DA5A06E1}" type="slidenum">
              <a:rPr kumimoji="0" lang="en-US" altLang="en-US" sz="1200" smtClean="0">
                <a:solidFill>
                  <a:srgbClr val="000000"/>
                </a:solidFill>
                <a:cs typeface="Arial" charset="0"/>
              </a:rPr>
              <a:pPr/>
              <a:t>12</a:t>
            </a:fld>
            <a:endParaRPr kumimoji="0" lang="en-US" altLang="en-US" sz="1200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F92C62F8-6F59-4C11-9927-591BF77CE9C0}" type="slidenum">
              <a:rPr kumimoji="0" lang="en-US" altLang="en-US" sz="1200" smtClean="0">
                <a:solidFill>
                  <a:schemeClr val="tx1"/>
                </a:solidFill>
                <a:cs typeface="Arial" charset="0"/>
              </a:rPr>
              <a:pPr/>
              <a:t>2</a:t>
            </a:fld>
            <a:endParaRPr kumimoji="0" lang="en-US" altLang="en-US" sz="1200" smtClean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A412B617-62E3-4EE8-9978-DABF0AFE6739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>
                <a:defRPr/>
              </a:pPr>
              <a:t>3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85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Notes Placeholder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sz="1800">
              <a:ea typeface="MS PGothic" charset="0"/>
            </a:endParaRPr>
          </a:p>
        </p:txBody>
      </p:sp>
      <p:sp>
        <p:nvSpPr>
          <p:cNvPr id="28676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fld id="{940A5B68-F473-4FA4-BADA-EF532C2FC12F}" type="slidenum">
              <a:rPr lang="en-US" sz="1200" smtClean="0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defRPr/>
              </a:pPr>
              <a:t>3</a:t>
            </a:fld>
            <a:endParaRPr lang="en-US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1B6513-EC07-7B40-A974-1B64C39DF633}" type="slidenum">
              <a:rPr lang="en-US"/>
              <a:pPr/>
              <a:t>4</a:t>
            </a:fld>
            <a:endParaRPr lang="en-US"/>
          </a:p>
        </p:txBody>
      </p:sp>
      <p:sp>
        <p:nvSpPr>
          <p:cNvPr id="292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2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Calibri" pitchFamily="34" charset="0"/>
            </a:endParaRPr>
          </a:p>
        </p:txBody>
      </p:sp>
      <p:sp>
        <p:nvSpPr>
          <p:cNvPr id="112644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465138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465138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465138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465138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465138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defTabSz="465138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defTabSz="465138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defTabSz="465138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defTabSz="465138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EC89E06E-6C43-49D9-A292-FE631ABA841A}" type="slidenum">
              <a:rPr kumimoji="0" lang="en-US" altLang="en-US" sz="1200">
                <a:solidFill>
                  <a:srgbClr val="000000"/>
                </a:solidFill>
                <a:effectLst/>
                <a:latin typeface="Calibri" pitchFamily="34" charset="0"/>
              </a:rPr>
              <a:pPr algn="r" eaLnBrk="1" hangingPunct="1"/>
              <a:t>5</a:t>
            </a:fld>
            <a:endParaRPr kumimoji="0" lang="en-US" altLang="en-US" sz="1200">
              <a:solidFill>
                <a:srgbClr val="000000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F17B4626-4B98-4B99-954B-97BDE57AD919}" type="slidenum">
              <a:rPr kumimoji="0" lang="en-US" altLang="en-US" sz="1200" smtClean="0">
                <a:solidFill>
                  <a:srgbClr val="000000"/>
                </a:solidFill>
                <a:cs typeface="Arial" charset="0"/>
              </a:rPr>
              <a:pPr/>
              <a:t>6</a:t>
            </a:fld>
            <a:endParaRPr kumimoji="0" lang="en-US" altLang="en-US" sz="1200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4A0E94-8C54-4D0F-9F93-B79F5925E0A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FAE536BB-21DD-4217-B67A-AD62A75722E8}" type="slidenum">
              <a:rPr kumimoji="0" lang="en-US" altLang="en-US" sz="1200" smtClean="0">
                <a:solidFill>
                  <a:schemeClr val="tx1"/>
                </a:solidFill>
              </a:rPr>
              <a:pPr/>
              <a:t>8</a:t>
            </a:fld>
            <a:endParaRPr kumimoji="0" lang="en-US" alt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31863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46AD12FD-87E3-4B25-85BE-0A0D8124014E}" type="slidenum">
              <a:rPr kumimoji="0" lang="en-US" altLang="en-US" sz="1200" smtClean="0">
                <a:solidFill>
                  <a:schemeClr val="tx1"/>
                </a:solidFill>
              </a:rPr>
              <a:pPr/>
              <a:t>9</a:t>
            </a:fld>
            <a:endParaRPr kumimoji="0" lang="en-US" alt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656F398E-9E6C-40FA-A5E2-A545ECAE8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731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AE6A6001-81FA-4F64-8BF6-001FDC5C0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4526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511EAE13-3A79-4633-8950-E90D8DE5D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6901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493730B4-0A6C-4191-9391-58E1907FB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6893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0626F0BE-A58E-4FAC-B4DC-9B2C5F9F4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1840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88E98A37-1985-4BFE-9B8C-00A29E173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27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F814BDD1-59CE-4044-B52E-2A44F923C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0531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A3D1AB8F-B4BB-485F-9E73-C9E33E3D6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4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56A92D26-5C62-4EA3-9F2F-FBD9E6E32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4515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3BFFFFCF-0702-40CF-AA6F-BB734F8F1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37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A86D829-88D9-4484-AA08-24DA5CECD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874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16C97AFD-1D91-4425-9027-831C1D78F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5030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B164F653-EABB-4144-96EE-04A448479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614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  <a:effectLst/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  <a:effectLst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kumimoji="0" lang="en-US">
              <a:solidFill>
                <a:prstClr val="white"/>
              </a:solidFill>
              <a:effectLst/>
              <a:latin typeface="Constantia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kumimoji="0" lang="en-US">
              <a:solidFill>
                <a:prstClr val="white"/>
              </a:solidFill>
              <a:effectLst/>
              <a:latin typeface="Constantia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DEF2CB68-226F-48A6-8409-BFAE310C4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6770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2F8A7779-549C-4002-8ADA-18351DD4A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9022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BFADC473-BF61-4A1D-A2F1-BA9F2DEC7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1713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04740A53-4750-4334-AD1D-248653B57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3811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3E1FB02F-7E35-4FA6-9E0C-6634A12A7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3832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96599647-FF24-4950-B188-2A8524FB0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837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86866D93-1BB2-4F61-83BE-F35FD8CFD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2595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BE2F4ECA-FEAB-4FC5-954D-904121E34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692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55816598-F39C-4FDA-B319-8EE348850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552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1D6D9EE8-C0E4-4A39-BC84-AC357F5D7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5519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80C3A613-518B-4563-8E9F-55E5526F6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751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9A625C4A-E680-4B20-AE71-8697B8C14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221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solidFill>
                  <a:srgbClr val="FFFFFF"/>
                </a:solidFill>
                <a:effectLst/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FFFFFF"/>
                </a:solidFill>
                <a:effectLst/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FFFFFF"/>
                </a:solidFill>
                <a:effectLst/>
                <a:latin typeface="Times" charset="0"/>
                <a:ea typeface="+mn-ea"/>
              </a:defRPr>
            </a:lvl1pPr>
          </a:lstStyle>
          <a:p>
            <a:pPr>
              <a:defRPr/>
            </a:pPr>
            <a:fld id="{9157CAB5-83EE-48AB-91AB-A69B3EFB7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276" r:id="rId1"/>
    <p:sldLayoutId id="2147491277" r:id="rId2"/>
    <p:sldLayoutId id="2147491278" r:id="rId3"/>
    <p:sldLayoutId id="2147491279" r:id="rId4"/>
    <p:sldLayoutId id="2147491280" r:id="rId5"/>
    <p:sldLayoutId id="2147491281" r:id="rId6"/>
    <p:sldLayoutId id="2147491282" r:id="rId7"/>
    <p:sldLayoutId id="2147491283" r:id="rId8"/>
    <p:sldLayoutId id="2147491284" r:id="rId9"/>
    <p:sldLayoutId id="2147491285" r:id="rId10"/>
    <p:sldLayoutId id="2147491286" r:id="rId11"/>
    <p:sldLayoutId id="21474912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kumimoji="0" lang="en-US">
              <a:solidFill>
                <a:prstClr val="white"/>
              </a:solidFill>
              <a:effectLst/>
              <a:latin typeface="Constantia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kumimoji="0" lang="en-US">
              <a:solidFill>
                <a:prstClr val="white"/>
              </a:solidFill>
              <a:effectLst/>
              <a:latin typeface="Constantia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4100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10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DBF5F9">
                    <a:shade val="90000"/>
                  </a:srgbClr>
                </a:solidFill>
                <a:effectLst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DBF5F9">
                    <a:shade val="90000"/>
                  </a:srgbClr>
                </a:solidFill>
                <a:effectLst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DBF5F9">
                    <a:shade val="90000"/>
                  </a:srgbClr>
                </a:solidFill>
                <a:effectLst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D749D84-600A-476B-900C-B0E9C80AA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4105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eaLnBrk="1" hangingPunct="1">
                <a:defRPr/>
              </a:pPr>
              <a:endParaRPr kumimoji="0" lang="en-US">
                <a:solidFill>
                  <a:srgbClr val="04617B"/>
                </a:solidFill>
                <a:effectLst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eaLnBrk="1" hangingPunct="1">
                <a:defRPr/>
              </a:pPr>
              <a:endParaRPr kumimoji="0" lang="en-US">
                <a:solidFill>
                  <a:srgbClr val="04617B"/>
                </a:solidFill>
                <a:effectLst/>
                <a:ea typeface="MS PGothic" pitchFamily="34" charset="-128"/>
                <a:cs typeface="Arial" charset="0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91314" r:id="rId1"/>
    <p:sldLayoutId id="2147491315" r:id="rId2"/>
    <p:sldLayoutId id="2147491316" r:id="rId3"/>
    <p:sldLayoutId id="2147491317" r:id="rId4"/>
    <p:sldLayoutId id="2147491318" r:id="rId5"/>
    <p:sldLayoutId id="2147491319" r:id="rId6"/>
    <p:sldLayoutId id="2147491320" r:id="rId7"/>
    <p:sldLayoutId id="2147491321" r:id="rId8"/>
    <p:sldLayoutId id="2147491322" r:id="rId9"/>
    <p:sldLayoutId id="2147491323" r:id="rId10"/>
    <p:sldLayoutId id="2147491324" r:id="rId11"/>
    <p:sldLayoutId id="2147491325" r:id="rId12"/>
    <p:sldLayoutId id="214749132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2708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81738"/>
            <a:ext cx="16764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idx="1"/>
          </p:nvPr>
        </p:nvSpPr>
        <p:spPr>
          <a:xfrm>
            <a:off x="0" y="0"/>
            <a:ext cx="9163050" cy="1524000"/>
          </a:xfrm>
          <a:solidFill>
            <a:schemeClr val="bg1"/>
          </a:solidFill>
        </p:spPr>
        <p:txBody>
          <a:bodyPr/>
          <a:lstStyle/>
          <a:p>
            <a:pPr marL="0" indent="0" algn="ctr">
              <a:buNone/>
            </a:pPr>
            <a:r>
              <a:rPr lang="en-US" altLang="en-US" sz="4400" dirty="0" smtClean="0"/>
              <a:t>Stroud Farm Stewardship Program:</a:t>
            </a:r>
          </a:p>
          <a:p>
            <a:pPr marL="0" indent="0" algn="ctr">
              <a:buNone/>
            </a:pPr>
            <a:r>
              <a:rPr lang="en-US" altLang="en-US" sz="4400" dirty="0" err="1" smtClean="0"/>
              <a:t>Chiques</a:t>
            </a:r>
            <a:r>
              <a:rPr lang="en-US" altLang="en-US" sz="4400" dirty="0" smtClean="0"/>
              <a:t> Creek Farm Opportunities</a:t>
            </a:r>
          </a:p>
        </p:txBody>
      </p:sp>
    </p:spTree>
    <p:extLst>
      <p:ext uri="{BB962C8B-B14F-4D97-AF65-F5344CB8AC3E}">
        <p14:creationId xmlns:p14="http://schemas.microsoft.com/office/powerpoint/2010/main" xmlns="" val="33371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38200" y="-1281114"/>
            <a:ext cx="9982200" cy="8139113"/>
          </a:xfrm>
        </p:spPr>
      </p:pic>
      <p:pic>
        <p:nvPicPr>
          <p:cNvPr id="4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05537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625" y="3897213"/>
            <a:ext cx="8258175" cy="2308324"/>
          </a:xfrm>
          <a:prstGeom prst="rect">
            <a:avLst/>
          </a:prstGeom>
          <a:solidFill>
            <a:schemeClr val="tx2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 algn="l" eaLnBrk="1" fontAlgn="auto" hangingPunct="1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en-US" sz="3600" dirty="0" smtClean="0">
                <a:solidFill>
                  <a:schemeClr val="bg1"/>
                </a:solidFill>
                <a:effectLst/>
              </a:rPr>
              <a:t>Stroud Farm Stewardship Program offers $4,000 per acre for new buffers</a:t>
            </a:r>
          </a:p>
          <a:p>
            <a:pPr marL="571500" indent="-571500" algn="l" eaLnBrk="1" fontAlgn="auto" hangingPunct="1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solidFill>
                  <a:schemeClr val="bg1"/>
                </a:solidFill>
                <a:effectLst/>
              </a:rPr>
              <a:t>USDA RCPP requires 35’ forest </a:t>
            </a:r>
            <a:r>
              <a:rPr lang="en-US" sz="3600" dirty="0" smtClean="0">
                <a:solidFill>
                  <a:schemeClr val="bg1"/>
                </a:solidFill>
                <a:effectLst/>
              </a:rPr>
              <a:t>buffers</a:t>
            </a:r>
          </a:p>
          <a:p>
            <a:pPr marL="571500" indent="-571500" algn="l" eaLnBrk="1" fontAlgn="auto" hangingPunct="1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en-US" sz="3600" dirty="0" smtClean="0">
                <a:solidFill>
                  <a:schemeClr val="bg1"/>
                </a:solidFill>
                <a:effectLst/>
              </a:rPr>
              <a:t>These programs can be combined</a:t>
            </a:r>
            <a:endParaRPr lang="en-US" sz="36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190500" y="0"/>
            <a:ext cx="9525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kumimoji="0" lang="en-US" altLang="en-US" sz="3600" dirty="0" smtClean="0">
                <a:effectLst/>
              </a:rPr>
              <a:t>Forest buffers and livestock exclusion</a:t>
            </a:r>
          </a:p>
        </p:txBody>
      </p:sp>
    </p:spTree>
    <p:extLst>
      <p:ext uri="{BB962C8B-B14F-4D97-AF65-F5344CB8AC3E}">
        <p14:creationId xmlns:p14="http://schemas.microsoft.com/office/powerpoint/2010/main" xmlns="" val="15419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1139" name="Picture 2" descr="R:\WatershedRestorationProgram\Photos\Landowner Project Photos by Name\Samuel K Glick photos by TeamAg with permission by Glick\S Glick Barnyard Closeup After 20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25400" y="-38100"/>
            <a:ext cx="9245600" cy="6934200"/>
          </a:xfrm>
          <a:noFill/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-190500" y="0"/>
            <a:ext cx="9525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kumimoji="0" lang="en-US" altLang="en-US" sz="3600" dirty="0" smtClean="0">
                <a:effectLst/>
              </a:rPr>
              <a:t>How can farmers participate in these programs?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2806481"/>
            <a:ext cx="8153400" cy="3754874"/>
          </a:xfrm>
          <a:prstGeom prst="rect">
            <a:avLst/>
          </a:prstGeom>
          <a:solidFill>
            <a:schemeClr val="tx2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 algn="l" eaLnBrk="1" fontAlgn="auto" hangingPunct="1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en-US" sz="3400" dirty="0" smtClean="0">
                <a:solidFill>
                  <a:schemeClr val="bg1"/>
                </a:solidFill>
                <a:effectLst/>
              </a:rPr>
              <a:t>Contact Stroud, NRCS or private ag consultants (Team Ag or Red Barn Consulting) </a:t>
            </a:r>
          </a:p>
          <a:p>
            <a:pPr marL="571500" indent="-571500" algn="l" eaLnBrk="1" fontAlgn="auto" hangingPunct="1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en-US" sz="3400" dirty="0" smtClean="0">
                <a:solidFill>
                  <a:schemeClr val="bg1"/>
                </a:solidFill>
                <a:effectLst/>
              </a:rPr>
              <a:t>Meet to discuss goals and needs for farm</a:t>
            </a:r>
          </a:p>
          <a:p>
            <a:pPr marL="571500" indent="-571500" algn="l" eaLnBrk="1" fontAlgn="auto" hangingPunct="1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en-US" sz="3400" dirty="0" smtClean="0">
                <a:solidFill>
                  <a:schemeClr val="bg1"/>
                </a:solidFill>
                <a:effectLst/>
              </a:rPr>
              <a:t>Apply for NRCS RCPP</a:t>
            </a:r>
          </a:p>
          <a:p>
            <a:pPr marL="571500" indent="-571500" algn="l" eaLnBrk="1" fontAlgn="auto" hangingPunct="1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en-US" sz="3400" dirty="0" smtClean="0">
                <a:solidFill>
                  <a:schemeClr val="bg1"/>
                </a:solidFill>
                <a:effectLst/>
              </a:rPr>
              <a:t>Sign up for Stroud Farm Stewardship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6550223"/>
            <a:ext cx="31242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/>
                <a:ea typeface="MS PGothic" pitchFamily="34" charset="-128"/>
              </a:rPr>
              <a:t>Photo Credit:   </a:t>
            </a:r>
            <a:r>
              <a:rPr lang="en-US" sz="1400" dirty="0" smtClean="0">
                <a:solidFill>
                  <a:schemeClr val="bg1"/>
                </a:solidFill>
                <a:effectLst/>
                <a:ea typeface="MS PGothic" pitchFamily="34" charset="-128"/>
              </a:rPr>
              <a:t>Team Ag Inc.</a:t>
            </a:r>
            <a:endParaRPr lang="en-US" sz="1400" dirty="0">
              <a:solidFill>
                <a:schemeClr val="bg1"/>
              </a:solidFill>
              <a:effectLst/>
              <a:ea typeface="MS PGothic" pitchFamily="34" charset="-128"/>
            </a:endParaRPr>
          </a:p>
        </p:txBody>
      </p:sp>
      <p:pic>
        <p:nvPicPr>
          <p:cNvPr id="4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81737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942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419600" y="9525"/>
            <a:ext cx="4724400" cy="6586538"/>
          </a:xfrm>
        </p:spPr>
      </p:pic>
      <p:sp>
        <p:nvSpPr>
          <p:cNvPr id="84996" name="TextBox 3"/>
          <p:cNvSpPr txBox="1">
            <a:spLocks noChangeArrowheads="1"/>
          </p:cNvSpPr>
          <p:nvPr/>
        </p:nvSpPr>
        <p:spPr bwMode="auto">
          <a:xfrm>
            <a:off x="0" y="6586538"/>
            <a:ext cx="9144000" cy="277812"/>
          </a:xfrm>
          <a:prstGeom prst="rect">
            <a:avLst/>
          </a:prstGeom>
          <a:solidFill>
            <a:srgbClr val="8EBA3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altLang="en-US" sz="1200">
              <a:solidFill>
                <a:srgbClr val="04617B"/>
              </a:solidFill>
              <a:effectLst/>
              <a:cs typeface="Arial" charset="0"/>
            </a:endParaRPr>
          </a:p>
        </p:txBody>
      </p:sp>
      <p:pic>
        <p:nvPicPr>
          <p:cNvPr id="84997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943600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6200" y="2819400"/>
            <a:ext cx="4343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US" altLang="en-US" sz="2800" dirty="0">
                <a:solidFill>
                  <a:schemeClr val="tx1"/>
                </a:solidFill>
                <a:effectLst/>
              </a:rPr>
              <a:t>Contact Info:</a:t>
            </a:r>
          </a:p>
          <a:p>
            <a:pPr algn="l">
              <a:spcBef>
                <a:spcPct val="20000"/>
              </a:spcBef>
            </a:pPr>
            <a:endParaRPr lang="en-US" altLang="en-US" sz="3200" dirty="0">
              <a:solidFill>
                <a:schemeClr val="tx1"/>
              </a:solidFill>
              <a:effectLst/>
            </a:endParaRPr>
          </a:p>
          <a:p>
            <a:pPr algn="l">
              <a:spcBef>
                <a:spcPct val="20000"/>
              </a:spcBef>
            </a:pPr>
            <a:r>
              <a:rPr lang="en-US" altLang="en-US" sz="2800" dirty="0" smtClean="0">
                <a:solidFill>
                  <a:schemeClr val="tx1"/>
                </a:solidFill>
                <a:effectLst/>
              </a:rPr>
              <a:t>Stephanie </a:t>
            </a:r>
            <a:r>
              <a:rPr lang="en-US" altLang="en-US" sz="2800" dirty="0" err="1" smtClean="0">
                <a:solidFill>
                  <a:schemeClr val="tx1"/>
                </a:solidFill>
                <a:effectLst/>
              </a:rPr>
              <a:t>Eisenbise</a:t>
            </a:r>
            <a:endParaRPr lang="en-US" altLang="en-US" sz="2800" dirty="0">
              <a:solidFill>
                <a:schemeClr val="tx1"/>
              </a:solidFill>
              <a:effectLst/>
            </a:endParaRPr>
          </a:p>
          <a:p>
            <a:pPr algn="l">
              <a:spcBef>
                <a:spcPct val="20000"/>
              </a:spcBef>
            </a:pPr>
            <a:r>
              <a:rPr lang="en-US" altLang="en-US" sz="2400" dirty="0">
                <a:solidFill>
                  <a:schemeClr val="tx1"/>
                </a:solidFill>
                <a:effectLst/>
              </a:rPr>
              <a:t>Stroud </a:t>
            </a:r>
            <a:r>
              <a:rPr lang="en-US" altLang="en-US" sz="2400" dirty="0" smtClean="0">
                <a:solidFill>
                  <a:schemeClr val="tx1"/>
                </a:solidFill>
                <a:effectLst/>
              </a:rPr>
              <a:t>Water Research Center</a:t>
            </a:r>
            <a:endParaRPr lang="en-US" altLang="en-US" sz="2400" dirty="0">
              <a:solidFill>
                <a:schemeClr val="tx1"/>
              </a:solidFill>
              <a:effectLst/>
            </a:endParaRPr>
          </a:p>
          <a:p>
            <a:pPr algn="l">
              <a:spcBef>
                <a:spcPct val="20000"/>
              </a:spcBef>
            </a:pPr>
            <a:r>
              <a:rPr lang="en-US" altLang="en-US" sz="2800" dirty="0" smtClean="0">
                <a:solidFill>
                  <a:schemeClr val="tx1"/>
                </a:solidFill>
                <a:effectLst/>
              </a:rPr>
              <a:t>(610) 268-2153 ext. 311</a:t>
            </a:r>
            <a:endParaRPr lang="en-US" altLang="en-US" sz="2800" dirty="0">
              <a:solidFill>
                <a:schemeClr val="tx1"/>
              </a:solidFill>
              <a:effectLst/>
            </a:endParaRPr>
          </a:p>
          <a:p>
            <a:pPr algn="l">
              <a:spcBef>
                <a:spcPct val="20000"/>
              </a:spcBef>
            </a:pPr>
            <a:r>
              <a:rPr lang="en-US" altLang="en-US" sz="2800" dirty="0" smtClean="0">
                <a:solidFill>
                  <a:schemeClr val="tx1"/>
                </a:solidFill>
                <a:effectLst/>
              </a:rPr>
              <a:t>seisenbise@stroudcenter.org</a:t>
            </a:r>
            <a:endParaRPr lang="en-US" altLang="en-US" sz="2800" dirty="0">
              <a:solidFill>
                <a:schemeClr val="tx1"/>
              </a:solidFill>
              <a:effectLst/>
            </a:endParaRPr>
          </a:p>
          <a:p>
            <a:pPr algn="l">
              <a:spcBef>
                <a:spcPct val="20000"/>
              </a:spcBef>
            </a:pPr>
            <a:endParaRPr lang="en-US" altLang="en-US" sz="28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582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ontour farming courtesy NRC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428"/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</p:spPr>
      </p:pic>
      <p:pic>
        <p:nvPicPr>
          <p:cNvPr id="72708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81738"/>
            <a:ext cx="16764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2153" y="6281738"/>
            <a:ext cx="1691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Photo: USDA NRCS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006" y="2133600"/>
            <a:ext cx="7620794" cy="3657600"/>
          </a:xfrm>
          <a:solidFill>
            <a:schemeClr val="bg1">
              <a:alpha val="54000"/>
            </a:schemeClr>
          </a:solidFill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  <a:defRPr/>
            </a:pPr>
            <a:r>
              <a:rPr lang="en-US" sz="2800" dirty="0"/>
              <a:t>OVERVIEW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800" dirty="0" smtClean="0"/>
              <a:t>What is the Stroud Center?</a:t>
            </a:r>
            <a:endParaRPr lang="en-US" sz="2800" dirty="0"/>
          </a:p>
          <a:p>
            <a:pPr algn="ctr">
              <a:lnSpc>
                <a:spcPct val="150000"/>
              </a:lnSpc>
              <a:defRPr/>
            </a:pPr>
            <a:r>
              <a:rPr lang="en-US" sz="2800" dirty="0"/>
              <a:t>Stroud’s Farm Stewardship Program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800" dirty="0"/>
              <a:t>USDA NRCS Regional Conservation Partnership Program (“RCPP”)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1749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miss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7"/>
          <p:cNvSpPr>
            <a:spLocks noChangeArrowheads="1"/>
          </p:cNvSpPr>
          <p:nvPr/>
        </p:nvSpPr>
        <p:spPr bwMode="auto">
          <a:xfrm flipV="1">
            <a:off x="0" y="6721475"/>
            <a:ext cx="9170988" cy="136525"/>
          </a:xfrm>
          <a:prstGeom prst="rect">
            <a:avLst/>
          </a:prstGeom>
          <a:solidFill>
            <a:srgbClr val="8EBA3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77828" name="Picture 9" descr="stroud_lar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8468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152400" y="59436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2700"/>
              </a:lnSpc>
              <a:defRPr/>
            </a:pPr>
            <a:r>
              <a:rPr lang="en-US" sz="2800" cap="small" dirty="0" smtClean="0">
                <a:solidFill>
                  <a:prstClr val="white"/>
                </a:solidFill>
                <a:latin typeface="Calibri"/>
              </a:rPr>
              <a:t>Advancing knowledge and stewardship of fresh water systems through research, education, and restoration</a:t>
            </a:r>
          </a:p>
        </p:txBody>
      </p:sp>
    </p:spTree>
    <p:extLst>
      <p:ext uri="{BB962C8B-B14F-4D97-AF65-F5344CB8AC3E}">
        <p14:creationId xmlns:p14="http://schemas.microsoft.com/office/powerpoint/2010/main" xmlns="" val="90525632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>
              <a:solidFill>
                <a:schemeClr val="tx1"/>
              </a:solidFill>
            </a:endParaRPr>
          </a:p>
        </p:txBody>
      </p:sp>
      <p:sp>
        <p:nvSpPr>
          <p:cNvPr id="18001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00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67000" y="-685800"/>
            <a:ext cx="14347825" cy="92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05537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1701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5788" y="27643138"/>
            <a:ext cx="21050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3971" name="Title 6"/>
          <p:cNvSpPr>
            <a:spLocks noGrp="1"/>
          </p:cNvSpPr>
          <p:nvPr>
            <p:ph type="title"/>
          </p:nvPr>
        </p:nvSpPr>
        <p:spPr>
          <a:xfrm>
            <a:off x="609600" y="1176338"/>
            <a:ext cx="2212975" cy="1582737"/>
          </a:xfrm>
        </p:spPr>
        <p:txBody>
          <a:bodyPr lIns="91440" rIns="91440"/>
          <a:lstStyle/>
          <a:p>
            <a:endParaRPr lang="en-US" altLang="en-US" smtClean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8397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4" r="6854"/>
          <a:stretch>
            <a:fillRect/>
          </a:stretch>
        </p:blipFill>
        <p:spPr>
          <a:xfrm>
            <a:off x="0" y="0"/>
            <a:ext cx="9142730" cy="6858000"/>
          </a:xfrm>
          <a:noFill/>
          <a:ln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5800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11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Illustration by Frank McShane for Schuylkill Action Network </a:t>
            </a:r>
            <a:endParaRPr lang="en-US" sz="1100" dirty="0"/>
          </a:p>
        </p:txBody>
      </p:sp>
      <p:pic>
        <p:nvPicPr>
          <p:cNvPr id="10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943600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Box 3"/>
          <p:cNvSpPr txBox="1">
            <a:spLocks noChangeArrowheads="1"/>
          </p:cNvSpPr>
          <p:nvPr/>
        </p:nvSpPr>
        <p:spPr bwMode="auto">
          <a:xfrm>
            <a:off x="0" y="6586538"/>
            <a:ext cx="9144000" cy="277812"/>
          </a:xfrm>
          <a:prstGeom prst="rect">
            <a:avLst/>
          </a:prstGeom>
          <a:solidFill>
            <a:srgbClr val="8EBA3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altLang="en-US" sz="1200">
              <a:solidFill>
                <a:srgbClr val="04617B"/>
              </a:solidFill>
              <a:effectLst/>
              <a:cs typeface="Arial" charset="0"/>
            </a:endParaRPr>
          </a:p>
        </p:txBody>
      </p:sp>
      <p:pic>
        <p:nvPicPr>
          <p:cNvPr id="86021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943600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686800" cy="74295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CC00"/>
                </a:solidFill>
              </a:rPr>
              <a:t>Stroud Farm Stewardship Program</a:t>
            </a:r>
            <a:endParaRPr lang="en-US" sz="4000" b="1" dirty="0">
              <a:solidFill>
                <a:srgbClr val="FFCC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648700" cy="44958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en-US" dirty="0"/>
              <a:t>Open to farmers taking big steps: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3000" dirty="0"/>
              <a:t>Getting all required plans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3000" dirty="0"/>
              <a:t>Installing all needed BMPs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Offers $4,000 voucher for each acre put into forested buffer ($20,000 maximum)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Can be used </a:t>
            </a:r>
            <a:r>
              <a:rPr lang="en-US" dirty="0" smtClean="0"/>
              <a:t>combined with USDA RCPP to cover costs for BMPs and technical assistance</a:t>
            </a: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 smtClean="0"/>
          </a:p>
          <a:p>
            <a:pPr marL="457200" lvl="1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2" descr="C:\Users\lgarber.STROUDWATER\Documents\Presentation Images and Content\Example of FSP Farm Map from TAG with identifiers removed A Gli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kumimoji="0" lang="en-US" altLang="en-US" sz="3600" dirty="0" smtClean="0">
                <a:effectLst/>
              </a:rPr>
              <a:t>Example farm project and technical assistance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9091" name="Picture 2" descr="R:\WatershedRestorationProgram\Photos\Landowner Project Photos by Name\Samuel K Glick photos by TeamAg with permission by Glick\S Glick Barnyard from Below Before 20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63" y="-14288"/>
            <a:ext cx="9201150" cy="6872288"/>
          </a:xfrm>
          <a:noFill/>
        </p:spPr>
      </p:pic>
      <p:pic>
        <p:nvPicPr>
          <p:cNvPr id="4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05537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-190500" y="-76200"/>
            <a:ext cx="9525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kumimoji="0" lang="en-US" altLang="en-US" sz="3600" dirty="0" smtClean="0">
                <a:effectLst/>
              </a:rPr>
              <a:t>Example of voucher use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4265474"/>
            <a:ext cx="5943600" cy="1754326"/>
          </a:xfrm>
          <a:prstGeom prst="rect">
            <a:avLst/>
          </a:prstGeom>
          <a:solidFill>
            <a:schemeClr val="tx2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 algn="l" eaLnBrk="1" fontAlgn="auto" hangingPunct="1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en-US" sz="3600" dirty="0" smtClean="0">
                <a:solidFill>
                  <a:schemeClr val="bg1"/>
                </a:solidFill>
                <a:effectLst/>
              </a:rPr>
              <a:t>Barnyard near stream with manure runoff concerns</a:t>
            </a:r>
            <a:endParaRPr lang="en-US" sz="3600" dirty="0">
              <a:solidFill>
                <a:schemeClr val="bg1"/>
              </a:solidFill>
              <a:effectLst/>
            </a:endParaRPr>
          </a:p>
          <a:p>
            <a:pPr marL="571500" indent="-571500" algn="l" eaLnBrk="1" fontAlgn="auto" hangingPunct="1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en-US" sz="3600" dirty="0" smtClean="0">
                <a:solidFill>
                  <a:schemeClr val="bg1"/>
                </a:solidFill>
                <a:effectLst/>
              </a:rPr>
              <a:t>BMPs to fix cost $80k</a:t>
            </a:r>
            <a:endParaRPr lang="en-US" sz="3600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6377879"/>
            <a:ext cx="31242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/>
                </a:solidFill>
                <a:ea typeface="MS PGothic" pitchFamily="34" charset="-128"/>
              </a:rPr>
              <a:t>Photo Credit:   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</a:rPr>
              <a:t>Team Ag Inc.</a:t>
            </a:r>
            <a:endParaRPr lang="en-US" sz="1400" dirty="0">
              <a:solidFill>
                <a:schemeClr val="tx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342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0115" name="Picture 2" descr="R:\WatershedRestorationProgram\Photos\Landowner Project Photos by Name\Samuel K Glick photos by TeamAg with permission by Glick\Glick Barnyard Mid Pour with Workers 08-15-14 0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457200" y="0"/>
            <a:ext cx="9601200" cy="6858000"/>
          </a:xfrm>
          <a:noFill/>
        </p:spPr>
      </p:pic>
      <p:pic>
        <p:nvPicPr>
          <p:cNvPr id="4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05537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3425" y="4648200"/>
            <a:ext cx="7343775" cy="1200329"/>
          </a:xfrm>
          <a:prstGeom prst="rect">
            <a:avLst/>
          </a:prstGeom>
          <a:solidFill>
            <a:schemeClr val="tx2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 algn="l" eaLnBrk="1" fontAlgn="auto" hangingPunct="1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en-US" sz="3600" dirty="0" smtClean="0">
                <a:solidFill>
                  <a:schemeClr val="bg1"/>
                </a:solidFill>
                <a:effectLst/>
              </a:rPr>
              <a:t>USDA RCPP cost share: $70k</a:t>
            </a:r>
            <a:endParaRPr lang="en-US" sz="3600" dirty="0">
              <a:solidFill>
                <a:schemeClr val="bg1"/>
              </a:solidFill>
              <a:effectLst/>
            </a:endParaRPr>
          </a:p>
          <a:p>
            <a:pPr marL="571500" indent="-571500" algn="l" eaLnBrk="1" fontAlgn="auto" hangingPunct="1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en-US" sz="3600" dirty="0" smtClean="0">
                <a:solidFill>
                  <a:schemeClr val="bg1"/>
                </a:solidFill>
                <a:effectLst/>
              </a:rPr>
              <a:t>2.5 ac forest buffer: $10k voucher</a:t>
            </a:r>
            <a:endParaRPr lang="en-US" sz="36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190500" y="0"/>
            <a:ext cx="9525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kumimoji="0" lang="en-US" altLang="en-US" sz="3600" dirty="0" smtClean="0">
                <a:effectLst/>
              </a:rPr>
              <a:t>Example of voucher use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6377879"/>
            <a:ext cx="31242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/>
                <a:ea typeface="MS PGothic" pitchFamily="34" charset="-128"/>
              </a:rPr>
              <a:t>Photo</a:t>
            </a:r>
            <a:r>
              <a:rPr lang="en-US" sz="1400" dirty="0">
                <a:solidFill>
                  <a:schemeClr val="bg1"/>
                </a:solidFill>
                <a:ea typeface="MS PGothic" pitchFamily="34" charset="-128"/>
              </a:rPr>
              <a:t> Credit:   </a:t>
            </a:r>
            <a:r>
              <a:rPr lang="en-US" sz="1400" dirty="0" smtClean="0">
                <a:solidFill>
                  <a:schemeClr val="bg1"/>
                </a:solidFill>
                <a:ea typeface="MS PGothic" pitchFamily="34" charset="-128"/>
              </a:rPr>
              <a:t>Team Ag Inc.</a:t>
            </a:r>
            <a:endParaRPr lang="en-US" sz="1400" dirty="0">
              <a:solidFill>
                <a:schemeClr val="bg1"/>
              </a:solidFill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5_Blank Presenta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21342</TotalTime>
  <Words>270</Words>
  <Application>Microsoft Office PowerPoint</Application>
  <PresentationFormat>On-screen Show (4:3)</PresentationFormat>
  <Paragraphs>55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5_Blank Presentation</vt:lpstr>
      <vt:lpstr>3_Flow</vt:lpstr>
      <vt:lpstr>Slide 1</vt:lpstr>
      <vt:lpstr>Slide 2</vt:lpstr>
      <vt:lpstr>Slide 3</vt:lpstr>
      <vt:lpstr>  </vt:lpstr>
      <vt:lpstr>Slide 5</vt:lpstr>
      <vt:lpstr>Stroud Farm Stewardship Program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Chesapeake Bay Foundation</dc:title>
  <dc:creator>Ted Retallack</dc:creator>
  <cp:lastModifiedBy>Owner</cp:lastModifiedBy>
  <cp:revision>634</cp:revision>
  <cp:lastPrinted>2015-11-04T15:59:06Z</cp:lastPrinted>
  <dcterms:created xsi:type="dcterms:W3CDTF">2002-02-08T15:34:34Z</dcterms:created>
  <dcterms:modified xsi:type="dcterms:W3CDTF">2016-02-25T13:23:06Z</dcterms:modified>
</cp:coreProperties>
</file>